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6" r:id="rId3"/>
    <p:sldId id="300" r:id="rId4"/>
    <p:sldId id="305" r:id="rId5"/>
    <p:sldId id="307" r:id="rId6"/>
    <p:sldId id="303" r:id="rId7"/>
    <p:sldId id="304"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5102" autoAdjust="0"/>
  </p:normalViewPr>
  <p:slideViewPr>
    <p:cSldViewPr snapToGrid="0" showGuides="1">
      <p:cViewPr varScale="1">
        <p:scale>
          <a:sx n="94" d="100"/>
          <a:sy n="94" d="100"/>
        </p:scale>
        <p:origin x="1712" y="200"/>
      </p:cViewPr>
      <p:guideLst>
        <p:guide orient="horz" pos="1797"/>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0628292e01456c1244d00142f85d06f">
            <a:r>
              <a:rPr dirty="0" lang="en-US" noProof="0"/>
              <a:t>Comme vous l'avez maintenant appris, les indicateurs dans DHIS2 sont composés de formules mathématiques calculées à l'aide d'éléments tels que des éléments de données, des constantes et des opérateurs mathématiques.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3a27f126842d6701ccf51b29cd7d42">
            <a:pPr rtl="0"/>
            <a:r>
              <a:rPr b="0" dirty="0" i="0" kern="1200" lang="en-US" strike="noStrike" sz="1400" u="none">
                <a:solidFill>
                  <a:schemeClr val="tx1"/>
                </a:solidFill>
                <a:effectLst/>
                <a:latin charset="0" panose="020F0502020204030203" pitchFamily="34" typeface="Lato"/>
                <a:ea typeface="+mn-ea"/>
                <a:cs typeface="+mn-cs"/>
              </a:rPr>
              <a:t>Dans cette série de vidéos, nous allons vous montrer comment configurer les indicateurs dans l'application Maintenance.</a:t>
            </a:r>
          </a:p>
        </p:txBody>
      </p:sp>
    </p:spTree>
    <p:extLst>
      <p:ext uri="{BB962C8B-B14F-4D97-AF65-F5344CB8AC3E}">
        <p14:creationId xmlns:p14="http://schemas.microsoft.com/office/powerpoint/2010/main" val="140444819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0d0c13c0285a65177bc218b4feb4d16">
            <a:r>
              <a:rPr dirty="0" lang="en-US" noProof="0"/>
              <a:t>Toujours avec notre exemple de RMNCAH, les deux indicateurs que nous allons configurer sont les indicateurs de couverture de la CPN 4ème visite et les indicateurs du taux d'abandon de la 1ère à la 8ème visite de CPN.</a:t>
            </a:r>
          </a:p>
        </p:txBody>
      </p:sp>
    </p:spTree>
    <p:extLst>
      <p:ext uri="{BB962C8B-B14F-4D97-AF65-F5344CB8AC3E}">
        <p14:creationId xmlns:p14="http://schemas.microsoft.com/office/powerpoint/2010/main" val="424069277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8c5b526d3bd02f60e2d537f4b7122e2">
            <a:r>
              <a:rPr dirty="0" lang="en-US" noProof="0"/>
              <a:t>Dans cette vidéo, nous allons créer l'indicateur de la couverture de la RMNCAH CPN 4ème visite. Nous utiliserons deux éléments de données à savoir la CPN 4ème visite et la population annuelle de femmes enceintes attendues. Voyons comment cela va se passer dans DHIS2.</a:t>
            </a:r>
          </a:p>
        </p:txBody>
      </p:sp>
    </p:spTree>
    <p:extLst>
      <p:ext uri="{BB962C8B-B14F-4D97-AF65-F5344CB8AC3E}">
        <p14:creationId xmlns:p14="http://schemas.microsoft.com/office/powerpoint/2010/main" val="322446338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6a4010ae974a2e9f65886f363089354">
            <a:r>
              <a:rPr dirty="0" lang="en-US"/>
              <a:t>Ouvrez d'abord l'application Maintenance et sélectionnez "Indicateurs" dans la barre d'en-tête. Sélectionnez ensuite "Indicateur" dans le menu de gauche. Si des indicateurs ont déjà été créés et partagés avec votre utilisateur, ils seront affichés ici. Pour créer un nouvel indicateur, cliquez sur l'icône +.</a:t>
            </a:r>
          </a:p>
          <a:p>
            <a:endParaRPr dirty="0" lang="en-US"/>
          </a:p>
          <a:p txid="cb822e07d23df410fd948be936c13226">
            <a:r>
              <a:rPr dirty="0" lang="en-US"/>
              <a:t>Sur la page de création des indicateurs, renseignez d'abord le champ du nom. Pour cet exemple, nous utiliserons la couverture de la RMNCAH CPN 4ème visite. Nous lui ajouterons le signe de pourcentage, suivant la norme de dénomination dont nous avons discuté plus tôt dans ce cours. Le champ du nom abrégé étant également requis, nous le renseignerons donc ici.</a:t>
            </a:r>
          </a:p>
          <a:p>
            <a:endParaRPr dirty="0" lang="en-US"/>
          </a:p>
          <a:p txid="03ff34319918e7a98948b8a572c29ddf">
            <a:r>
              <a:rPr dirty="0" lang="en-US"/>
              <a:t>Pour les indicateurs, il est préférable d'écrire une brève description pour que l'utilisateur n'ait pas besoin de revoir le numérateur et le dénominateur pour comprendre ce que l'indicateur calcule. Écrivons ici une brève description.</a:t>
            </a:r>
          </a:p>
          <a:p>
            <a:endParaRPr dirty="0" lang="en-US"/>
          </a:p>
          <a:p txid="466936a73e0000de909bf963d07fc86b">
            <a:r>
              <a:rPr dirty="0" lang="en-US"/>
              <a:t>Pour cet indicateur, nous devons cocher la case correspondant à la période annuelle car l'élément de données du dénominateur utilise des données annuelles, la population annuelle de femmes enceintes attendues.</a:t>
            </a:r>
          </a:p>
          <a:p>
            <a:endParaRPr dirty="0" lang="en-US"/>
          </a:p>
          <a:p txid="412816c2413b50c04c3453159f657fd1">
            <a:r>
              <a:rPr dirty="0" lang="en-US"/>
              <a:t>Alors que le numérateur utilise des données mensuelles sur les CPN 4èmes visites, sélectionner la période annuelle vous permettra de visualiser les indicateurs en utilisant les données annuelles divisées par 12 pour obtenir des valeurs de données mensuelles. Le prochain champ à renseigner est celui du type d'indicateur. C'est le facteur par lequel votre équation est multipliée.</a:t>
            </a:r>
          </a:p>
          <a:p>
            <a:endParaRPr dirty="0" lang="en-US"/>
          </a:p>
          <a:p txid="8325263890809164497477305809ac44">
            <a:r>
              <a:rPr dirty="0" lang="en-US"/>
              <a:t>Pour cet exemple, choisissez pourcentage, ce qui revient à multiplier votre équation par 100. Nous sommes maintenant prêts à configurer notre numérateur et notre dénominateur. Défilez vers le bas pour éditer le champ du numérateur et cliquez dessus. Une boîte de dialogue de configuration apparaît.</a:t>
            </a:r>
          </a:p>
          <a:p>
            <a:endParaRPr dirty="0" lang="en-US"/>
          </a:p>
          <a:p txid="0692eeb34d90d37132074ceba447a6a9">
            <a:r>
              <a:rPr dirty="0" lang="en-US"/>
              <a:t>Le premier champ disponible pour la configuration est le champ de description, et ce dernier est obligatoire. Dans ce champ, nous vous recommandons d'ajouter une description qui décrit la sortie du numérateur. Dans cet exemple, le numérateur est CPN 4ème visite. Nous pouvons donc l'utiliser en guise de description.</a:t>
            </a:r>
          </a:p>
          <a:p>
            <a:endParaRPr dirty="0" lang="en-US"/>
          </a:p>
          <a:p txid="45256c882b832627e85a395e5db58d96">
            <a:r>
              <a:rPr dirty="0" lang="en-US"/>
              <a:t>Sous la description se trouve la section de création des formules où la formule de l'indicateur est créée à l'aide des opérateurs listés sous la boîte et des éléments du champ de droite. Pour sélectionner les métadonnées pour cet exemple, nous devons nous assurer que l'onglet Éléments de données est sélectionné. Vous pouvez utiliser le champ de recherche des noms pour rechercher les éléments de données CPN. Double-cliquez sur l'élément de données CPN 4ème visite pour l'ajouter au créateur de formules.</a:t>
            </a:r>
          </a:p>
          <a:p>
            <a:endParaRPr dirty="0" lang="en-US"/>
          </a:p>
          <a:p txid="f8661e8a01cb04a594b4335cfbdbeacf">
            <a:r>
              <a:rPr dirty="0" lang="en-US"/>
              <a:t>L'identifiant de l'élément de données sera affiché dans la section de création des formules et le nom de l'élément de données dans la section de vérification des formules, juste en dessous de la boîte de génération de formule. Au bas de la boîte d'édition du numérateur, confirmez que la formule écrite est correcte et que le système a généré une réponse correcte à la formule.</a:t>
            </a:r>
          </a:p>
          <a:p>
            <a:endParaRPr dirty="0" lang="en-US"/>
          </a:p>
          <a:p txid="0d2662bb8b6a7775fd89fc6d831c3693">
            <a:r>
              <a:rPr dirty="0" lang="en-US"/>
              <a:t>Étant donné que cet indicateur ne requiert pas d'autres composants du numérateur, le numérateur est prêt et nous pouvons cliquer sur "Terminé". Nous devons maintenant ajouter le dénominateur. Cliquez sur éditer le dénominateur pour ouvrir la boîte de dialogue de configuration. Cette boîte de dialogue est identique à celle du numérateur. Dans le champ description, écrivez une description du dénominateur.</a:t>
            </a:r>
          </a:p>
          <a:p>
            <a:endParaRPr dirty="0" lang="en-US"/>
          </a:p>
          <a:p txid="a78e4f2ba5f55d2133c6d6cd0c4fd965">
            <a:r>
              <a:rPr dirty="0" lang="en-US"/>
              <a:t>Utilisons la population des femmes enceintes attendues. Nous pouvons maintenant commencer à créer la formule. Dans la partie droite, assurez-vous que l'onglet Éléments de données est sélectionné. Dans le champ de recherche des noms, recherchez l'élément de données "Population des femmes enceintes attendues".</a:t>
            </a:r>
          </a:p>
          <a:p>
            <a:endParaRPr dirty="0" lang="en-US"/>
          </a:p>
          <a:p txid="0482e27592f63055eef5087483a33574">
            <a:r>
              <a:rPr dirty="0" lang="en-US"/>
              <a:t>Assurez-vous de ne pas sélectionner les éléments de données qui spécifient les catégories d'âge car ces éléments n'utiliseront que des données pour la catégorie d'âge spécifiée. Double-cliquez sur la ligne qui ne spécifie pas de catégorie d'âge pour l'ajouter au créateur de formules.</a:t>
            </a:r>
          </a:p>
          <a:p>
            <a:endParaRPr dirty="0" lang="en-US"/>
          </a:p>
          <a:p txid="d4c3041190ace8f8e6d2ce9e11dd24ff">
            <a:r>
              <a:rPr dirty="0" lang="en-US"/>
              <a:t>Au bas de la boîte de dialogue d'édition du dénominateur, confirmez que la formule écrite est correcte et que le système a généré une bonne réponse à la formule. Puisque nous n'ajoutons rien d'autre, le dénominateur est prêt. Cliquez sur "Terminer". Enfin, cliquez sur enregistrer pour enregistrer l'indicateur.</a:t>
            </a:r>
          </a:p>
        </p:txBody>
      </p:sp>
    </p:spTree>
    <p:extLst>
      <p:ext uri="{BB962C8B-B14F-4D97-AF65-F5344CB8AC3E}">
        <p14:creationId xmlns:p14="http://schemas.microsoft.com/office/powerpoint/2010/main" val="8117223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a05260fbf1e86a85c2ff73820493e81">
            <a:r>
              <a:rPr b="0" dirty="0" i="0" lang="en-US" strike="noStrike" sz="1800" u="none">
                <a:solidFill>
                  <a:srgbClr val="000000"/>
                </a:solidFill>
                <a:effectLst/>
                <a:latin charset="0" panose="020F0502020204030203" pitchFamily="34" typeface="Lato"/>
              </a:rPr>
              <a:t>En résumé, les indicateurs dans DHIS2 sont créés via l'application Maintenance. Pour en créer un, cliquez sur l'icône + dans la section des indicateurs, renseignez les champs requis, y compris la sélection du type d'indicateur, puis configurez le numérateur et le dénominateur à l'aide du créateur de formules. Vérifiez si vos formules sont correctes et cliquez sur enregistrer.</a:t>
            </a: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9.sv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7.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27c72cf82d7528ca11c95c7cd5b14d1">
            <a:r>
              <a:rPr lang="en-US"/>
              <a:t>Création d'indicateurs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
        <p:nvSpPr>
          <p:cNvPr id="9" name="Text Placeholder 7">
            <a:extLst>
              <a:ext uri="{FF2B5EF4-FFF2-40B4-BE49-F238E27FC236}">
                <a16:creationId xmlns:a16="http://schemas.microsoft.com/office/drawing/2014/main" id="{A9D9D107-BE85-D632-5F37-4FC2961F5CD4}"/>
              </a:ext>
            </a:extLst>
          </p:cNvPr>
          <p:cNvSpPr txBox="1">
            <a:spLocks/>
          </p:cNvSpPr>
          <p:nvPr/>
        </p:nvSpPr>
        <p:spPr>
          <a:xfrm>
            <a:off x="9045536" y="509023"/>
            <a:ext cx="2110146" cy="682625"/>
          </a:xfrm>
          <a:prstGeom prst="roundRect">
            <a:avLst/>
          </a:prstGeom>
          <a:ln w="28575">
            <a:solidFill>
              <a:schemeClr val="bg1"/>
            </a:solidFill>
          </a:ln>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ba7f686fb378727ea34a2525448c59f">
            <a:pPr algn="ctr"/>
            <a:r>
              <a:rPr lang="es-ES" sz="2400"/>
              <a:t>Partie 1/2</a:t>
            </a:r>
          </a:p>
        </p:txBody>
      </p:sp>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0" id="27" nodeType="withEffect" presetClass="entr" presetID="47" presetSubtype="0">
                                  <p:stCondLst>
                                    <p:cond delay="400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anim calcmode="lin" valueType="num">
                                      <p:cBhvr>
                                        <p:cTn dur="250" fill="hold" id="30"/>
                                        <p:tgtEl>
                                          <p:spTgt spid="9"/>
                                        </p:tgtEl>
                                        <p:attrNameLst>
                                          <p:attrName>ppt_x</p:attrName>
                                        </p:attrNameLst>
                                      </p:cBhvr>
                                      <p:tavLst>
                                        <p:tav tm="0">
                                          <p:val>
                                            <p:strVal val="#ppt_x"/>
                                          </p:val>
                                        </p:tav>
                                        <p:tav tm="100000">
                                          <p:val>
                                            <p:strVal val="#ppt_x"/>
                                          </p:val>
                                        </p:tav>
                                      </p:tavLst>
                                    </p:anim>
                                    <p:anim calcmode="lin" valueType="num">
                                      <p:cBhvr>
                                        <p:cTn dur="250" fill="hold" id="31"/>
                                        <p:tgtEl>
                                          <p:spTgt spid="9"/>
                                        </p:tgtEl>
                                        <p:attrNameLst>
                                          <p:attrName>ppt_y</p:attrName>
                                        </p:attrNameLst>
                                      </p:cBhvr>
                                      <p:tavLst>
                                        <p:tav tm="0">
                                          <p:val>
                                            <p:strVal val="#ppt_y-.1"/>
                                          </p:val>
                                        </p:tav>
                                        <p:tav tm="100000">
                                          <p:val>
                                            <p:strVal val="#ppt_y"/>
                                          </p:val>
                                        </p:tav>
                                      </p:tavLst>
                                    </p:anim>
                                  </p:childTnLst>
                                </p:cTn>
                              </p:par>
                              <p:par>
                                <p:cTn fill="hold" grpId="1" id="32" nodeType="withEffect" presetClass="exit" presetID="2" presetSubtype="9">
                                  <p:stCondLst>
                                    <p:cond delay="11750"/>
                                  </p:stCondLst>
                                  <p:childTnLst>
                                    <p:anim calcmode="lin" valueType="num">
                                      <p:cBhvr additive="base">
                                        <p:cTn dur="500" id="33"/>
                                        <p:tgtEl>
                                          <p:spTgt spid="4"/>
                                        </p:tgtEl>
                                        <p:attrNameLst>
                                          <p:attrName>ppt_x</p:attrName>
                                        </p:attrNameLst>
                                      </p:cBhvr>
                                      <p:tavLst>
                                        <p:tav tm="0">
                                          <p:val>
                                            <p:strVal val="ppt_x"/>
                                          </p:val>
                                        </p:tav>
                                        <p:tav tm="100000">
                                          <p:val>
                                            <p:strVal val="0-ppt_w/2"/>
                                          </p:val>
                                        </p:tav>
                                      </p:tavLst>
                                    </p:anim>
                                    <p:anim calcmode="lin" valueType="num">
                                      <p:cBhvr additive="base">
                                        <p:cTn dur="500" id="34"/>
                                        <p:tgtEl>
                                          <p:spTgt spid="4"/>
                                        </p:tgtEl>
                                        <p:attrNameLst>
                                          <p:attrName>ppt_y</p:attrName>
                                        </p:attrNameLst>
                                      </p:cBhvr>
                                      <p:tavLst>
                                        <p:tav tm="0">
                                          <p:val>
                                            <p:strVal val="ppt_y"/>
                                          </p:val>
                                        </p:tav>
                                        <p:tav tm="100000">
                                          <p:val>
                                            <p:strVal val="0-ppt_h/2"/>
                                          </p:val>
                                        </p:tav>
                                      </p:tavLst>
                                    </p:anim>
                                    <p:set>
                                      <p:cBhvr>
                                        <p:cTn dur="1" fill="hold" id="35">
                                          <p:stCondLst>
                                            <p:cond delay="499"/>
                                          </p:stCondLst>
                                        </p:cTn>
                                        <p:tgtEl>
                                          <p:spTgt spid="4"/>
                                        </p:tgtEl>
                                        <p:attrNameLst>
                                          <p:attrName>style.visibility</p:attrName>
                                        </p:attrNameLst>
                                      </p:cBhvr>
                                      <p:to>
                                        <p:strVal val="hidden"/>
                                      </p:to>
                                    </p:set>
                                  </p:childTnLst>
                                </p:cTn>
                              </p:par>
                              <p:par>
                                <p:cTn fill="hold" id="36" nodeType="withEffect" presetClass="exit" presetID="10" presetSubtype="0">
                                  <p:stCondLst>
                                    <p:cond delay="11750"/>
                                  </p:stCondLst>
                                  <p:childTnLst>
                                    <p:animEffect filter="fade" transition="out">
                                      <p:cBhvr>
                                        <p:cTn dur="100" id="37"/>
                                        <p:tgtEl>
                                          <p:spTgt spid="3"/>
                                        </p:tgtEl>
                                      </p:cBhvr>
                                    </p:animEffect>
                                    <p:set>
                                      <p:cBhvr>
                                        <p:cTn dur="1" fill="hold" id="38">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9">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P animBg="1" grpId="0" spid="9"/>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Arrow: Clockwise curve with solid fill" id="3" name="Graphic 2">
            <a:extLst>
              <a:ext uri="{FF2B5EF4-FFF2-40B4-BE49-F238E27FC236}">
                <a16:creationId xmlns:a16="http://schemas.microsoft.com/office/drawing/2014/main" id="{24838B87-307A-17E6-7CC3-E4F1687FB0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5985368" y="2145338"/>
            <a:ext cx="914400" cy="914400"/>
          </a:xfrm>
          <a:prstGeom prst="rect">
            <a:avLst/>
          </a:prstGeom>
        </p:spPr>
      </p:pic>
      <p:pic>
        <p:nvPicPr>
          <p:cNvPr descr="Arrow: Slight curve with solid fill" id="4" name="Graphic 3">
            <a:extLst>
              <a:ext uri="{FF2B5EF4-FFF2-40B4-BE49-F238E27FC236}">
                <a16:creationId xmlns:a16="http://schemas.microsoft.com/office/drawing/2014/main" id="{BBF77491-AF02-ACB0-69C3-ECEC514269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5993643" y="4146981"/>
            <a:ext cx="914400" cy="914400"/>
          </a:xfrm>
          <a:prstGeom prst="rect">
            <a:avLst/>
          </a:prstGeom>
        </p:spPr>
      </p:pic>
      <p:pic>
        <p:nvPicPr>
          <p:cNvPr descr="Arrow: Clockwise curve with solid fill" id="5" name="Graphic 4">
            <a:extLst>
              <a:ext uri="{FF2B5EF4-FFF2-40B4-BE49-F238E27FC236}">
                <a16:creationId xmlns:a16="http://schemas.microsoft.com/office/drawing/2014/main" id="{E30825C4-A31A-7E0B-FA2E-B9CBA1A531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9350992" y="2382928"/>
            <a:ext cx="914400" cy="914400"/>
          </a:xfrm>
          <a:prstGeom prst="rect">
            <a:avLst/>
          </a:prstGeom>
        </p:spPr>
      </p:pic>
      <p:sp>
        <p:nvSpPr>
          <p:cNvPr id="6" name="Rectangle: Rounded Corners 5">
            <a:extLst>
              <a:ext uri="{FF2B5EF4-FFF2-40B4-BE49-F238E27FC236}">
                <a16:creationId xmlns:a16="http://schemas.microsoft.com/office/drawing/2014/main" id="{78E3D680-2790-710D-B7A3-717D156A4B0A}"/>
              </a:ext>
            </a:extLst>
          </p:cNvPr>
          <p:cNvSpPr/>
          <p:nvPr/>
        </p:nvSpPr>
        <p:spPr>
          <a:xfrm>
            <a:off x="1558067" y="3312005"/>
            <a:ext cx="2738367"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b4bc5d474ca2215edbc33e6867103c1">
            <a:pPr algn="ctr"/>
            <a:r>
              <a:rPr lang="en-US" sz="2800">
                <a:solidFill>
                  <a:schemeClr val="bg1"/>
                </a:solidFill>
              </a:rPr>
              <a:t>Indicateur</a:t>
            </a:r>
          </a:p>
        </p:txBody>
      </p:sp>
      <p:sp>
        <p:nvSpPr>
          <p:cNvPr id="7" name="TextBox 6">
            <a:extLst>
              <a:ext uri="{FF2B5EF4-FFF2-40B4-BE49-F238E27FC236}">
                <a16:creationId xmlns:a16="http://schemas.microsoft.com/office/drawing/2014/main" id="{74AB85E2-FCAD-D78A-84EF-81B43B7DC3DA}"/>
              </a:ext>
            </a:extLst>
          </p:cNvPr>
          <p:cNvSpPr txBox="1"/>
          <p:nvPr/>
        </p:nvSpPr>
        <p:spPr>
          <a:xfrm>
            <a:off x="5326692" y="2967335"/>
            <a:ext cx="2902226" cy="523220"/>
          </a:xfrm>
          <a:prstGeom prst="rect">
            <a:avLst/>
          </a:prstGeom>
          <a:noFill/>
        </p:spPr>
        <p:txBody>
          <a:bodyPr rtlCol="0" wrap="square">
            <a:spAutoFit/>
          </a:bodyPr>
          <a:lstStyle/>
          <a:p txid="2a7010221f39326490669da0a555673b">
            <a:pPr algn="ctr">
              <a:buClr>
                <a:srgbClr val="008CCF"/>
              </a:buClr>
            </a:pPr>
            <a:r>
              <a:rPr b="0" i="0" lang="en-US" strike="noStrike" sz="2800" u="none">
                <a:effectLst/>
              </a:rPr>
              <a:t>Numérateur</a:t>
            </a:r>
            <a:endParaRPr dirty="0" lang="en-US" sz="2800"/>
          </a:p>
        </p:txBody>
      </p:sp>
      <p:sp>
        <p:nvSpPr>
          <p:cNvPr id="8" name="TextBox 7">
            <a:extLst>
              <a:ext uri="{FF2B5EF4-FFF2-40B4-BE49-F238E27FC236}">
                <a16:creationId xmlns:a16="http://schemas.microsoft.com/office/drawing/2014/main" id="{89BBC6F2-F0A9-92F9-66DE-3DDBB937CDAF}"/>
              </a:ext>
            </a:extLst>
          </p:cNvPr>
          <p:cNvSpPr txBox="1"/>
          <p:nvPr/>
        </p:nvSpPr>
        <p:spPr>
          <a:xfrm>
            <a:off x="5326692" y="3662899"/>
            <a:ext cx="2950067" cy="523220"/>
          </a:xfrm>
          <a:prstGeom prst="rect">
            <a:avLst/>
          </a:prstGeom>
          <a:noFill/>
        </p:spPr>
        <p:txBody>
          <a:bodyPr rtlCol="0" wrap="square">
            <a:spAutoFit/>
          </a:bodyPr>
          <a:lstStyle/>
          <a:p txid="13363586b64263b0770ced03570ca42b">
            <a:pPr algn="ctr">
              <a:buClr>
                <a:srgbClr val="008CCF"/>
              </a:buClr>
            </a:pPr>
            <a:r>
              <a:rPr b="0" i="0" lang="en-US" strike="noStrike" sz="2800" u="none">
                <a:effectLst/>
              </a:rPr>
              <a:t>Dénominateur</a:t>
            </a:r>
            <a:endParaRPr dirty="0" lang="en-US" sz="2800"/>
          </a:p>
        </p:txBody>
      </p:sp>
      <p:cxnSp>
        <p:nvCxnSpPr>
          <p:cNvPr id="9" name="Straight Connector 8">
            <a:extLst>
              <a:ext uri="{FF2B5EF4-FFF2-40B4-BE49-F238E27FC236}">
                <a16:creationId xmlns:a16="http://schemas.microsoft.com/office/drawing/2014/main" id="{A861E32E-8E95-F169-579F-2E17F76C487C}"/>
              </a:ext>
            </a:extLst>
          </p:cNvPr>
          <p:cNvCxnSpPr/>
          <p:nvPr/>
        </p:nvCxnSpPr>
        <p:spPr>
          <a:xfrm>
            <a:off x="5326692" y="3601344"/>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9CE238-F02E-EFA4-24E9-2B46A5AA8693}"/>
              </a:ext>
            </a:extLst>
          </p:cNvPr>
          <p:cNvSpPr txBox="1"/>
          <p:nvPr/>
        </p:nvSpPr>
        <p:spPr>
          <a:xfrm>
            <a:off x="4657578" y="3278178"/>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11" name="TextBox 10">
            <a:extLst>
              <a:ext uri="{FF2B5EF4-FFF2-40B4-BE49-F238E27FC236}">
                <a16:creationId xmlns:a16="http://schemas.microsoft.com/office/drawing/2014/main" id="{9E18772A-BE24-92BC-293B-8ED6E443A73C}"/>
              </a:ext>
            </a:extLst>
          </p:cNvPr>
          <p:cNvSpPr txBox="1"/>
          <p:nvPr/>
        </p:nvSpPr>
        <p:spPr>
          <a:xfrm>
            <a:off x="8480954"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12" name="TextBox 11">
            <a:extLst>
              <a:ext uri="{FF2B5EF4-FFF2-40B4-BE49-F238E27FC236}">
                <a16:creationId xmlns:a16="http://schemas.microsoft.com/office/drawing/2014/main" id="{2E1C9818-EFB2-0583-99F2-E61EFC8DA6A6}"/>
              </a:ext>
            </a:extLst>
          </p:cNvPr>
          <p:cNvSpPr txBox="1"/>
          <p:nvPr/>
        </p:nvSpPr>
        <p:spPr>
          <a:xfrm>
            <a:off x="8851451" y="3290332"/>
            <a:ext cx="1720971" cy="584775"/>
          </a:xfrm>
          <a:prstGeom prst="rect">
            <a:avLst/>
          </a:prstGeom>
          <a:noFill/>
        </p:spPr>
        <p:txBody>
          <a:bodyPr rtlCol="0" wrap="square">
            <a:spAutoFit/>
          </a:bodyPr>
          <a:lstStyle/>
          <a:p txid="efce75a5f0e5e19ab371601d24018841">
            <a:pPr algn="l">
              <a:buClr>
                <a:srgbClr val="008CCF"/>
              </a:buClr>
            </a:pPr>
            <a:r>
              <a:rPr lang="nb-NO" sz="3200"/>
              <a:t>Facteur</a:t>
            </a:r>
            <a:endParaRPr dirty="0" lang="en-US" sz="3200"/>
          </a:p>
        </p:txBody>
      </p:sp>
      <p:sp>
        <p:nvSpPr>
          <p:cNvPr id="13" name="TextBox 12">
            <a:extLst>
              <a:ext uri="{FF2B5EF4-FFF2-40B4-BE49-F238E27FC236}">
                <a16:creationId xmlns:a16="http://schemas.microsoft.com/office/drawing/2014/main" id="{1DEB32B4-DBBE-445F-C6B9-E363DC0186E7}"/>
              </a:ext>
            </a:extLst>
          </p:cNvPr>
          <p:cNvSpPr txBox="1"/>
          <p:nvPr/>
        </p:nvSpPr>
        <p:spPr>
          <a:xfrm>
            <a:off x="4881357" y="4973361"/>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14" name="TextBox 13">
            <a:extLst>
              <a:ext uri="{FF2B5EF4-FFF2-40B4-BE49-F238E27FC236}">
                <a16:creationId xmlns:a16="http://schemas.microsoft.com/office/drawing/2014/main" id="{401AB06A-ED06-4C65-CC94-45CFE8E97ACB}"/>
              </a:ext>
            </a:extLst>
          </p:cNvPr>
          <p:cNvSpPr txBox="1"/>
          <p:nvPr/>
        </p:nvSpPr>
        <p:spPr>
          <a:xfrm>
            <a:off x="4583945" y="1863596"/>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14232" p14:dur="2000" spd="slow"/>
    </mc:Choice>
    <mc:Fallback xmlns="">
      <p:transition advTm="142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7"/>
                                        </p:tgtEl>
                                        <p:attrNameLst>
                                          <p:attrName>style.visibility</p:attrName>
                                        </p:attrNameLst>
                                      </p:cBhvr>
                                      <p:to>
                                        <p:strVal val="visible"/>
                                      </p:to>
                                    </p:set>
                                    <p:animEffect filter="fade" transition="in">
                                      <p:cBhvr>
                                        <p:cTn dur="500" id="13"/>
                                        <p:tgtEl>
                                          <p:spTgt spid="7"/>
                                        </p:tgtEl>
                                      </p:cBhvr>
                                    </p:animEffect>
                                  </p:childTnLst>
                                </p:cTn>
                              </p:par>
                              <p:par>
                                <p:cTn fill="hold" id="14" nodeType="withEffect" presetClass="entr" presetID="10" presetSubtype="0">
                                  <p:stCondLst>
                                    <p:cond delay="0"/>
                                  </p:stCondLst>
                                  <p:childTnLst>
                                    <p:set>
                                      <p:cBhvr>
                                        <p:cTn dur="1" fill="hold" id="15">
                                          <p:stCondLst>
                                            <p:cond delay="0"/>
                                          </p:stCondLst>
                                        </p:cTn>
                                        <p:tgtEl>
                                          <p:spTgt spid="9"/>
                                        </p:tgtEl>
                                        <p:attrNameLst>
                                          <p:attrName>style.visibility</p:attrName>
                                        </p:attrNameLst>
                                      </p:cBhvr>
                                      <p:to>
                                        <p:strVal val="visible"/>
                                      </p:to>
                                    </p:set>
                                    <p:animEffect filter="fade" transition="in">
                                      <p:cBhvr>
                                        <p:cTn dur="500" id="16"/>
                                        <p:tgtEl>
                                          <p:spTgt spid="9"/>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0"/>
                                        </p:tgtEl>
                                        <p:attrNameLst>
                                          <p:attrName>style.visibility</p:attrName>
                                        </p:attrNameLst>
                                      </p:cBhvr>
                                      <p:to>
                                        <p:strVal val="visible"/>
                                      </p:to>
                                    </p:set>
                                    <p:animEffect filter="fade" transition="in">
                                      <p:cBhvr>
                                        <p:cTn dur="500" id="22"/>
                                        <p:tgtEl>
                                          <p:spTgt spid="10"/>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6"/>
                                        </p:tgtEl>
                                        <p:attrNameLst>
                                          <p:attrName>style.visibility</p:attrName>
                                        </p:attrNameLst>
                                      </p:cBhvr>
                                      <p:to>
                                        <p:strVal val="visible"/>
                                      </p:to>
                                    </p:set>
                                    <p:animEffect filter="fade" transition="in">
                                      <p:cBhvr>
                                        <p:cTn dur="500" id="25"/>
                                        <p:tgtEl>
                                          <p:spTgt spid="6"/>
                                        </p:tgtEl>
                                      </p:cBhvr>
                                    </p:animEffect>
                                  </p:childTnLst>
                                </p:cTn>
                              </p:par>
                              <p:par>
                                <p:cTn fill="hold" id="26" nodeType="withEffect" presetClass="entr" presetID="10" presetSubtype="0">
                                  <p:stCondLst>
                                    <p:cond delay="0"/>
                                  </p:stCondLst>
                                  <p:childTnLst>
                                    <p:set>
                                      <p:cBhvr>
                                        <p:cTn dur="1" fill="hold" id="27">
                                          <p:stCondLst>
                                            <p:cond delay="0"/>
                                          </p:stCondLst>
                                        </p:cTn>
                                        <p:tgtEl>
                                          <p:spTgt spid="3"/>
                                        </p:tgtEl>
                                        <p:attrNameLst>
                                          <p:attrName>style.visibility</p:attrName>
                                        </p:attrNameLst>
                                      </p:cBhvr>
                                      <p:to>
                                        <p:strVal val="visible"/>
                                      </p:to>
                                    </p:set>
                                    <p:animEffect filter="fade" transition="in">
                                      <p:cBhvr>
                                        <p:cTn dur="500" id="28"/>
                                        <p:tgtEl>
                                          <p:spTgt spid="3"/>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4"/>
                                        </p:tgtEl>
                                        <p:attrNameLst>
                                          <p:attrName>style.visibility</p:attrName>
                                        </p:attrNameLst>
                                      </p:cBhvr>
                                      <p:to>
                                        <p:strVal val="visible"/>
                                      </p:to>
                                    </p:set>
                                    <p:animEffect filter="fade" transition="in">
                                      <p:cBhvr>
                                        <p:cTn dur="500" id="31"/>
                                        <p:tgtEl>
                                          <p:spTgt spid="14"/>
                                        </p:tgtEl>
                                      </p:cBhvr>
                                    </p:animEffect>
                                  </p:childTnLst>
                                </p:cTn>
                              </p:par>
                              <p:par>
                                <p:cTn fill="hold" id="32" nodeType="withEffect" presetClass="entr" presetID="10" presetSubtype="0">
                                  <p:stCondLst>
                                    <p:cond delay="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id="38" nodeType="withEffect" presetClass="entr" presetID="10" presetSubtype="0">
                                  <p:stCondLst>
                                    <p:cond delay="0"/>
                                  </p:stCondLst>
                                  <p:childTnLst>
                                    <p:set>
                                      <p:cBhvr>
                                        <p:cTn dur="1" fill="hold" id="39">
                                          <p:stCondLst>
                                            <p:cond delay="0"/>
                                          </p:stCondLst>
                                        </p:cTn>
                                        <p:tgtEl>
                                          <p:spTgt spid="5"/>
                                        </p:tgtEl>
                                        <p:attrNameLst>
                                          <p:attrName>style.visibility</p:attrName>
                                        </p:attrNameLst>
                                      </p:cBhvr>
                                      <p:to>
                                        <p:strVal val="visible"/>
                                      </p:to>
                                    </p:set>
                                    <p:animEffect filter="fade" transition="in">
                                      <p:cBhvr>
                                        <p:cTn dur="500" id="40"/>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10"/>
      <p:bldP grpId="0" spid="11"/>
      <p:bldP grpId="0" spid="12"/>
      <p:bldP grpId="0" spid="13"/>
      <p:bldP grpId="0" spid="1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verrez…</a:t>
            </a:r>
          </a:p>
        </p:txBody>
      </p:sp>
      <p:sp>
        <p:nvSpPr>
          <p:cNvPr id="9" name="TextBox 8">
            <a:extLst>
              <a:ext uri="{FF2B5EF4-FFF2-40B4-BE49-F238E27FC236}">
                <a16:creationId xmlns:a16="http://schemas.microsoft.com/office/drawing/2014/main" id="{D8BF9548-5F77-B576-D5FA-4593FD1E737F}"/>
              </a:ext>
            </a:extLst>
          </p:cNvPr>
          <p:cNvSpPr txBox="1"/>
          <p:nvPr/>
        </p:nvSpPr>
        <p:spPr>
          <a:xfrm>
            <a:off x="6275893" y="3182854"/>
            <a:ext cx="4490224" cy="910827"/>
          </a:xfrm>
          <a:prstGeom prst="rect">
            <a:avLst/>
          </a:prstGeom>
          <a:noFill/>
        </p:spPr>
        <p:txBody>
          <a:bodyPr rtlCol="0" wrap="square">
            <a:spAutoFit/>
          </a:bodyPr>
          <a:lstStyle/>
          <a:p txid="5bb585bc98e8389011271babf9e51261">
            <a:pPr algn="l" indent="-342900" marL="342900">
              <a:lnSpc>
                <a:spcPts val="3300"/>
              </a:lnSpc>
              <a:buClr>
                <a:srgbClr val="008CCF"/>
              </a:buClr>
              <a:buFont charset="0" panose="020B0604020202020204" pitchFamily="34" typeface="Arial"/>
              <a:buChar char="•"/>
            </a:pPr>
            <a:r>
              <a:rPr lang="es-ES" sz="2400"/>
              <a:t>Comment configurer les indicateurs dans l'application Maintenance</a:t>
            </a:r>
          </a:p>
        </p:txBody>
      </p:sp>
      <p:sp>
        <p:nvSpPr>
          <p:cNvPr id="106" name="TextBox 105">
            <a:extLst>
              <a:ext uri="{FF2B5EF4-FFF2-40B4-BE49-F238E27FC236}">
                <a16:creationId xmlns:a16="http://schemas.microsoft.com/office/drawing/2014/main" id="{0A816AD4-F889-9B32-773D-ABAC3FD7535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54" name="Group 53">
            <a:extLst>
              <a:ext uri="{FF2B5EF4-FFF2-40B4-BE49-F238E27FC236}">
                <a16:creationId xmlns:a16="http://schemas.microsoft.com/office/drawing/2014/main" id="{85B98FCF-4B0B-266D-5CE7-600D88EB9617}"/>
              </a:ext>
            </a:extLst>
          </p:cNvPr>
          <p:cNvGrpSpPr/>
          <p:nvPr/>
        </p:nvGrpSpPr>
        <p:grpSpPr>
          <a:xfrm>
            <a:off x="3146875" y="2860851"/>
            <a:ext cx="1432049" cy="1770681"/>
            <a:chOff x="9227264" y="2935758"/>
            <a:chExt cx="731520" cy="904500"/>
          </a:xfrm>
        </p:grpSpPr>
        <p:pic>
          <p:nvPicPr>
            <p:cNvPr id="56" name="Graphic 55">
              <a:extLst>
                <a:ext uri="{FF2B5EF4-FFF2-40B4-BE49-F238E27FC236}">
                  <a16:creationId xmlns:a16="http://schemas.microsoft.com/office/drawing/2014/main" id="{26D76CD5-0908-34D7-D5E6-53950BDF24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58" name="Straight Connector 57">
              <a:extLst>
                <a:ext uri="{FF2B5EF4-FFF2-40B4-BE49-F238E27FC236}">
                  <a16:creationId xmlns:a16="http://schemas.microsoft.com/office/drawing/2014/main" id="{02FEDD44-7B4C-1526-4505-10B301310FC1}"/>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51E231C1-DD97-40DF-84B0-B8AF0093A8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Click="0" advTm="6144" p14:dur="2000" spd="slow"/>
    </mc:Choice>
    <mc:Fallback xmlns="">
      <p:transition advClick="0" advTm="614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6"/>
                                        </p:tgtEl>
                                        <p:attrNameLst>
                                          <p:attrName>style.visibility</p:attrName>
                                        </p:attrNameLst>
                                      </p:cBhvr>
                                      <p:to>
                                        <p:strVal val="visible"/>
                                      </p:to>
                                    </p:set>
                                    <p:anim calcmode="lin" valueType="num">
                                      <p:cBhvr additive="base">
                                        <p:cTn dur="500" fill="hold" id="7"/>
                                        <p:tgtEl>
                                          <p:spTgt spid="106"/>
                                        </p:tgtEl>
                                        <p:attrNameLst>
                                          <p:attrName>ppt_x</p:attrName>
                                        </p:attrNameLst>
                                      </p:cBhvr>
                                      <p:tavLst>
                                        <p:tav tm="0">
                                          <p:val>
                                            <p:strVal val="#ppt_x"/>
                                          </p:val>
                                        </p:tav>
                                        <p:tav tm="100000">
                                          <p:val>
                                            <p:strVal val="#ppt_x"/>
                                          </p:val>
                                        </p:tav>
                                      </p:tavLst>
                                    </p:anim>
                                    <p:anim calcmode="lin" valueType="num">
                                      <p:cBhvr additive="base">
                                        <p:cTn dur="500" fill="hold" id="8"/>
                                        <p:tgtEl>
                                          <p:spTgt spid="106"/>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xEl>
                                              <p:pRg end="0" st="0"/>
                                            </p:txEl>
                                          </p:spTgt>
                                        </p:tgtEl>
                                        <p:attrNameLst>
                                          <p:attrName>style.visibility</p:attrName>
                                        </p:attrNameLst>
                                      </p:cBhvr>
                                      <p:to>
                                        <p:strVal val="visible"/>
                                      </p:to>
                                    </p:set>
                                    <p:animEffect filter="fade" transition="in">
                                      <p:cBhvr>
                                        <p:cTn dur="500" id="11"/>
                                        <p:tgtEl>
                                          <p:spTgt spid="9">
                                            <p:txEl>
                                              <p:pRg end="0" st="0"/>
                                            </p:txEl>
                                          </p:spTgt>
                                        </p:tgtEl>
                                      </p:cBhvr>
                                    </p:animEffect>
                                  </p:childTnLst>
                                </p:cTn>
                              </p:par>
                            </p:childTnLst>
                          </p:cTn>
                        </p:par>
                        <p:par>
                          <p:cTn fill="hold" id="12">
                            <p:stCondLst>
                              <p:cond delay="500"/>
                            </p:stCondLst>
                            <p:childTnLst>
                              <p:par>
                                <p:cTn fill="hold" id="13" nodeType="afterEffect" presetClass="entr" presetID="53" presetSubtype="16">
                                  <p:stCondLst>
                                    <p:cond delay="0"/>
                                  </p:stCondLst>
                                  <p:childTnLst>
                                    <p:set>
                                      <p:cBhvr>
                                        <p:cTn dur="1" fill="hold" id="14">
                                          <p:stCondLst>
                                            <p:cond delay="0"/>
                                          </p:stCondLst>
                                        </p:cTn>
                                        <p:tgtEl>
                                          <p:spTgt spid="54"/>
                                        </p:tgtEl>
                                        <p:attrNameLst>
                                          <p:attrName>style.visibility</p:attrName>
                                        </p:attrNameLst>
                                      </p:cBhvr>
                                      <p:to>
                                        <p:strVal val="visible"/>
                                      </p:to>
                                    </p:set>
                                    <p:anim calcmode="lin" valueType="num">
                                      <p:cBhvr>
                                        <p:cTn dur="250" fill="hold" id="15"/>
                                        <p:tgtEl>
                                          <p:spTgt spid="54"/>
                                        </p:tgtEl>
                                        <p:attrNameLst>
                                          <p:attrName>ppt_w</p:attrName>
                                        </p:attrNameLst>
                                      </p:cBhvr>
                                      <p:tavLst>
                                        <p:tav tm="0">
                                          <p:val>
                                            <p:fltVal val="0"/>
                                          </p:val>
                                        </p:tav>
                                        <p:tav tm="100000">
                                          <p:val>
                                            <p:strVal val="#ppt_w"/>
                                          </p:val>
                                        </p:tav>
                                      </p:tavLst>
                                    </p:anim>
                                    <p:anim calcmode="lin" valueType="num">
                                      <p:cBhvr>
                                        <p:cTn dur="250" fill="hold" id="16"/>
                                        <p:tgtEl>
                                          <p:spTgt spid="54"/>
                                        </p:tgtEl>
                                        <p:attrNameLst>
                                          <p:attrName>ppt_h</p:attrName>
                                        </p:attrNameLst>
                                      </p:cBhvr>
                                      <p:tavLst>
                                        <p:tav tm="0">
                                          <p:val>
                                            <p:fltVal val="0"/>
                                          </p:val>
                                        </p:tav>
                                        <p:tav tm="100000">
                                          <p:val>
                                            <p:strVal val="#ppt_h"/>
                                          </p:val>
                                        </p:tav>
                                      </p:tavLst>
                                    </p:anim>
                                    <p:animEffect filter="fade" transition="in">
                                      <p:cBhvr>
                                        <p:cTn dur="250" id="17"/>
                                        <p:tgtEl>
                                          <p:spTgt spid="5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9" uiExpand="1"/>
      <p:bldP animBg="1" grpId="0" spid="10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98EC-61F8-F739-2E09-861CC6B937F2}"/>
              </a:ext>
            </a:extLst>
          </p:cNvPr>
          <p:cNvSpPr>
            <a:spLocks noGrp="1"/>
          </p:cNvSpPr>
          <p:nvPr>
            <p:ph type="title"/>
          </p:nvPr>
        </p:nvSpPr>
        <p:spPr/>
        <p:txBody>
          <a:bodyPr/>
          <a:lstStyle/>
          <a:p txid="a4fc3399b0b59cb6c6a23b80f3c96f77">
            <a:r>
              <a:rPr lang="es-ES"/>
              <a:t>Exemple du RMNCAH</a:t>
            </a:r>
          </a:p>
        </p:txBody>
      </p:sp>
      <p:sp>
        <p:nvSpPr>
          <p:cNvPr id="5" name="TextBox 4">
            <a:extLst>
              <a:ext uri="{FF2B5EF4-FFF2-40B4-BE49-F238E27FC236}">
                <a16:creationId xmlns:a16="http://schemas.microsoft.com/office/drawing/2014/main" id="{F098E519-9FF9-CA6A-85D1-C5CB3024A779}"/>
              </a:ext>
            </a:extLst>
          </p:cNvPr>
          <p:cNvSpPr txBox="1"/>
          <p:nvPr/>
        </p:nvSpPr>
        <p:spPr>
          <a:xfrm>
            <a:off x="4818080" y="1636395"/>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sp>
        <p:nvSpPr>
          <p:cNvPr id="3" name="TextBox 2">
            <a:extLst>
              <a:ext uri="{FF2B5EF4-FFF2-40B4-BE49-F238E27FC236}">
                <a16:creationId xmlns:a16="http://schemas.microsoft.com/office/drawing/2014/main" id="{3B20864B-AE8D-505A-6586-1035C1F717F7}"/>
              </a:ext>
            </a:extLst>
          </p:cNvPr>
          <p:cNvSpPr txBox="1"/>
          <p:nvPr/>
        </p:nvSpPr>
        <p:spPr>
          <a:xfrm>
            <a:off x="3326130" y="2678221"/>
            <a:ext cx="5539740" cy="910827"/>
          </a:xfrm>
          <a:prstGeom prst="rect">
            <a:avLst/>
          </a:prstGeom>
          <a:noFill/>
        </p:spPr>
        <p:txBody>
          <a:bodyPr rtlCol="0" wrap="square">
            <a:spAutoFit/>
          </a:bodyPr>
          <a:lstStyle/>
          <a:p txid="f3f2fa632427887535830b8904688123">
            <a:pPr algn="l" indent="-342900" marL="342900">
              <a:lnSpc>
                <a:spcPts val="3300"/>
              </a:lnSpc>
              <a:buClr>
                <a:srgbClr val="008CCF"/>
              </a:buClr>
              <a:buFont charset="-79" pitchFamily="2" typeface="Rubik"/>
              <a:buChar char="•"/>
            </a:pPr>
            <a:r>
              <a:rPr lang="es-ES" sz="2400"/>
              <a:t>Couverture de la CPN 4ème visite</a:t>
            </a:r>
          </a:p>
          <a:p txid="09bea65ac28211434d09353588cacc57">
            <a:pPr algn="l" indent="-342900" marL="342900">
              <a:lnSpc>
                <a:spcPts val="3300"/>
              </a:lnSpc>
              <a:buClr>
                <a:srgbClr val="008CCF"/>
              </a:buClr>
              <a:buFont charset="-79" pitchFamily="2" typeface="Rubik"/>
              <a:buChar char="•"/>
            </a:pPr>
            <a:r>
              <a:rPr lang="es-ES" sz="2400"/>
              <a:t>Taux d'abandon de la 1ère à la 8ème visite de CPN</a:t>
            </a:r>
          </a:p>
        </p:txBody>
      </p:sp>
    </p:spTree>
    <p:custDataLst>
      <p:tags r:id="rId1"/>
    </p:custDataLst>
    <p:extLst>
      <p:ext uri="{BB962C8B-B14F-4D97-AF65-F5344CB8AC3E}">
        <p14:creationId xmlns:p14="http://schemas.microsoft.com/office/powerpoint/2010/main" val="2503979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232" p14:dur="900" spd="slow">
        <p159:morph option="byObject"/>
      </p:transition>
    </mc:Choice>
    <mc:Fallback xmlns="">
      <p:transition advTm="1423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0" st="0"/>
                                            </p:txEl>
                                          </p:spTgt>
                                        </p:tgtEl>
                                        <p:attrNameLst>
                                          <p:attrName>style.visibility</p:attrName>
                                        </p:attrNameLst>
                                      </p:cBhvr>
                                      <p:to>
                                        <p:strVal val="visible"/>
                                      </p:to>
                                    </p:set>
                                    <p:animEffect filter="fade" transition="in">
                                      <p:cBhvr>
                                        <p:cTn dur="500" id="12"/>
                                        <p:tgtEl>
                                          <p:spTgt spid="3">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1" st="1"/>
                                            </p:txEl>
                                          </p:spTgt>
                                        </p:tgtEl>
                                        <p:attrNameLst>
                                          <p:attrName>style.visibility</p:attrName>
                                        </p:attrNameLst>
                                      </p:cBhvr>
                                      <p:to>
                                        <p:strVal val="visible"/>
                                      </p:to>
                                    </p:set>
                                    <p:animEffect filter="fade" transition="in">
                                      <p:cBhvr>
                                        <p:cTn dur="500" id="17"/>
                                        <p:tgtEl>
                                          <p:spTgt spid="3">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build="p" grpId="0" spid="3"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2AD35E-6A54-B57D-E3E6-3C7FF8636540}"/>
              </a:ext>
            </a:extLst>
          </p:cNvPr>
          <p:cNvSpPr txBox="1"/>
          <p:nvPr/>
        </p:nvSpPr>
        <p:spPr>
          <a:xfrm>
            <a:off x="2842260" y="221265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sp>
        <p:nvSpPr>
          <p:cNvPr id="3" name="TextBox 2">
            <a:extLst>
              <a:ext uri="{FF2B5EF4-FFF2-40B4-BE49-F238E27FC236}">
                <a16:creationId xmlns:a16="http://schemas.microsoft.com/office/drawing/2014/main" id="{AA758597-4D29-1C6D-BE03-129FB493DC98}"/>
              </a:ext>
            </a:extLst>
          </p:cNvPr>
          <p:cNvSpPr txBox="1"/>
          <p:nvPr/>
        </p:nvSpPr>
        <p:spPr>
          <a:xfrm>
            <a:off x="2030060" y="3169456"/>
            <a:ext cx="3813810" cy="487634"/>
          </a:xfrm>
          <a:prstGeom prst="rect">
            <a:avLst/>
          </a:prstGeom>
          <a:noFill/>
        </p:spPr>
        <p:txBody>
          <a:bodyPr rtlCol="0" wrap="square">
            <a:spAutoFit/>
          </a:bodyPr>
          <a:lstStyle/>
          <a:p txid="f3f2fa632427887535830b8904688123">
            <a:pPr algn="l" indent="-342900" marL="342900">
              <a:lnSpc>
                <a:spcPts val="3300"/>
              </a:lnSpc>
              <a:buClr>
                <a:srgbClr val="008CCF"/>
              </a:buClr>
              <a:buFont charset="-79" pitchFamily="2" typeface="Rubik"/>
              <a:buChar char="•"/>
            </a:pPr>
            <a:r>
              <a:rPr lang="es-ES" sz="2400"/>
              <a:t>Couverture de la CPN 4ème visite</a:t>
            </a:r>
          </a:p>
        </p:txBody>
      </p:sp>
      <p:sp>
        <p:nvSpPr>
          <p:cNvPr id="4" name="Title 3">
            <a:extLst>
              <a:ext uri="{FF2B5EF4-FFF2-40B4-BE49-F238E27FC236}">
                <a16:creationId xmlns:a16="http://schemas.microsoft.com/office/drawing/2014/main" id="{7B3FE34B-0586-4770-2CBC-879497B19274}"/>
              </a:ext>
            </a:extLst>
          </p:cNvPr>
          <p:cNvSpPr>
            <a:spLocks noGrp="1"/>
          </p:cNvSpPr>
          <p:nvPr>
            <p:ph type="title"/>
          </p:nvPr>
        </p:nvSpPr>
        <p:spPr/>
        <p:txBody>
          <a:bodyPr/>
          <a:lstStyle/>
          <a:p txid="a4fc3399b0b59cb6c6a23b80f3c96f77">
            <a:r>
              <a:rPr lang="es-ES"/>
              <a:t>Exemple du RMNCAH</a:t>
            </a:r>
          </a:p>
        </p:txBody>
      </p:sp>
      <p:sp>
        <p:nvSpPr>
          <p:cNvPr id="5" name="TextBox 4">
            <a:extLst>
              <a:ext uri="{FF2B5EF4-FFF2-40B4-BE49-F238E27FC236}">
                <a16:creationId xmlns:a16="http://schemas.microsoft.com/office/drawing/2014/main" id="{1619F9EF-2BA1-F6AB-1096-AA5426D61E9B}"/>
              </a:ext>
            </a:extLst>
          </p:cNvPr>
          <p:cNvSpPr txBox="1"/>
          <p:nvPr/>
        </p:nvSpPr>
        <p:spPr>
          <a:xfrm>
            <a:off x="7205380" y="221265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sp>
        <p:nvSpPr>
          <p:cNvPr id="6" name="TextBox 5">
            <a:extLst>
              <a:ext uri="{FF2B5EF4-FFF2-40B4-BE49-F238E27FC236}">
                <a16:creationId xmlns:a16="http://schemas.microsoft.com/office/drawing/2014/main" id="{1D8ABD6B-D4BB-C886-1FD0-FF78F4399DE2}"/>
              </a:ext>
            </a:extLst>
          </p:cNvPr>
          <p:cNvSpPr txBox="1"/>
          <p:nvPr/>
        </p:nvSpPr>
        <p:spPr>
          <a:xfrm>
            <a:off x="6504005" y="3169456"/>
            <a:ext cx="4552950" cy="1334020"/>
          </a:xfrm>
          <a:prstGeom prst="rect">
            <a:avLst/>
          </a:prstGeom>
          <a:noFill/>
        </p:spPr>
        <p:txBody>
          <a:bodyPr rtlCol="0" wrap="square">
            <a:spAutoFit/>
          </a:bodyPr>
          <a:lstStyle/>
          <a:p txid="e5e092ab223639ea08dc2bf8a22057d7">
            <a:pPr algn="l" indent="-342900" marL="342900">
              <a:lnSpc>
                <a:spcPts val="3300"/>
              </a:lnSpc>
              <a:buClr>
                <a:srgbClr val="008CCF"/>
              </a:buClr>
              <a:buFont charset="-79" pitchFamily="2" typeface="Rubik"/>
              <a:buChar char="•"/>
            </a:pPr>
            <a:r>
              <a:rPr lang="es-ES" sz="2400"/>
              <a:t>CPN 4ème visite</a:t>
            </a:r>
          </a:p>
          <a:p txid="ef98c196335d35c8314dff41da475fbd">
            <a:pPr algn="l" indent="-342900" marL="342900">
              <a:lnSpc>
                <a:spcPts val="3300"/>
              </a:lnSpc>
              <a:buClr>
                <a:srgbClr val="008CCF"/>
              </a:buClr>
              <a:buFont charset="-79" pitchFamily="2" typeface="Rubik"/>
              <a:buChar char="•"/>
            </a:pPr>
            <a:r>
              <a:rPr lang="es-ES" sz="2400"/>
              <a:t>Population annuelle de femmes enceintes attendues</a:t>
            </a:r>
          </a:p>
        </p:txBody>
      </p:sp>
    </p:spTree>
    <p:custDataLst>
      <p:tags r:id="rId1"/>
    </p:custDataLst>
    <p:extLst>
      <p:ext uri="{BB962C8B-B14F-4D97-AF65-F5344CB8AC3E}">
        <p14:creationId xmlns:p14="http://schemas.microsoft.com/office/powerpoint/2010/main" val="53478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9128" p14:dur="1164" spd="slow">
        <p159:morph option="byObject"/>
      </p:transition>
    </mc:Choice>
    <mc:Fallback xmlns="">
      <p:transition advTm="191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xEl>
                                              <p:pRg end="0" st="0"/>
                                            </p:txEl>
                                          </p:spTgt>
                                        </p:tgtEl>
                                        <p:attrNameLst>
                                          <p:attrName>style.visibility</p:attrName>
                                        </p:attrNameLst>
                                      </p:cBhvr>
                                      <p:to>
                                        <p:strVal val="visible"/>
                                      </p:to>
                                    </p:set>
                                    <p:animEffect filter="fade" transition="in">
                                      <p:cBhvr>
                                        <p:cTn dur="500" id="12"/>
                                        <p:tgtEl>
                                          <p:spTgt spid="6">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xEl>
                                              <p:pRg end="1" st="1"/>
                                            </p:txEl>
                                          </p:spTgt>
                                        </p:tgtEl>
                                        <p:attrNameLst>
                                          <p:attrName>style.visibility</p:attrName>
                                        </p:attrNameLst>
                                      </p:cBhvr>
                                      <p:to>
                                        <p:strVal val="visible"/>
                                      </p:to>
                                    </p:set>
                                    <p:animEffect filter="fade" transition="in">
                                      <p:cBhvr>
                                        <p:cTn dur="500" id="17"/>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build="p" grpId="0" spid="6"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8373E0-AADE-4D79-3DA7-776ED26953CC}"/>
              </a:ext>
            </a:extLst>
          </p:cNvPr>
          <p:cNvSpPr txBox="1"/>
          <p:nvPr/>
        </p:nvSpPr>
        <p:spPr>
          <a:xfrm>
            <a:off x="5322627" y="3198167"/>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Click="0" advTm="274317" p14:dur="2000" spd="slow"/>
    </mc:Choice>
    <mc:Fallback xmlns="">
      <p:transition advClick="0" advTm="274317"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2133600" y="2086358"/>
            <a:ext cx="6971780" cy="2180405"/>
          </a:xfrm>
          <a:prstGeom prst="rect">
            <a:avLst/>
          </a:prstGeom>
          <a:noFill/>
        </p:spPr>
        <p:txBody>
          <a:bodyPr rtlCol="0" wrap="none">
            <a:spAutoFit/>
          </a:bodyPr>
          <a:lstStyle/>
          <a:p txid="a75b3b24e450b675da62ae9e9dacba81">
            <a:pPr indent="-457200" marL="457200">
              <a:lnSpc>
                <a:spcPts val="3300"/>
              </a:lnSpc>
              <a:buClr>
                <a:srgbClr val="008CCF"/>
              </a:buClr>
              <a:buFontTx/>
              <a:buAutoNum type="arabicPeriod"/>
            </a:pPr>
            <a:r>
              <a:rPr dirty="0" lang="en-US" sz="2400"/>
              <a:t>Cliquez sur l'icône + dans la section Indicateur  </a:t>
            </a:r>
            <a:r>
              <a:rPr dirty="0" lang="en-US" sz="2400">
                <a:latin typeface="+mj-lt"/>
              </a:rPr>
            </a:r>
            <a:r>
              <a:rPr dirty="0" lang="en-US" sz="2400"/>
            </a:r>
          </a:p>
          <a:p txid="1f21ca40a31ddb129aa2a717fb9dde6e">
            <a:pPr indent="-457200" marL="457200">
              <a:lnSpc>
                <a:spcPts val="3300"/>
              </a:lnSpc>
              <a:buClr>
                <a:srgbClr val="008CCF"/>
              </a:buClr>
              <a:buAutoNum type="arabicPeriod"/>
            </a:pPr>
            <a:r>
              <a:rPr dirty="0" lang="en-US" sz="2400"/>
              <a:t>Renseignez les champs requis</a:t>
            </a:r>
          </a:p>
          <a:p txid="c7e29ad7b13e4616eab6cbf14e364789">
            <a:pPr indent="-457200" marL="457200">
              <a:lnSpc>
                <a:spcPts val="3300"/>
              </a:lnSpc>
              <a:buClr>
                <a:srgbClr val="008CCF"/>
              </a:buClr>
              <a:buAutoNum type="arabicPeriod"/>
            </a:pPr>
            <a:r>
              <a:rPr dirty="0" lang="en-US" sz="2400"/>
              <a:t>Configurez le numérateur et le dénominateur</a:t>
            </a:r>
            <a:r>
              <a:rPr dirty="0" lang="en-US" sz="2400">
                <a:latin typeface="+mj-lt"/>
              </a:rPr>
            </a:r>
            <a:r>
              <a:rPr dirty="0" lang="en-US" sz="2400"/>
            </a:r>
            <a:r>
              <a:rPr dirty="0" lang="en-US" sz="2400">
                <a:latin typeface="+mj-lt"/>
              </a:rPr>
            </a:r>
          </a:p>
          <a:p txid="fc9116a2bdf7d5cc481ac41e35872500">
            <a:pPr indent="-457200" marL="457200">
              <a:lnSpc>
                <a:spcPts val="3300"/>
              </a:lnSpc>
              <a:buClr>
                <a:srgbClr val="008CCF"/>
              </a:buClr>
              <a:buAutoNum type="arabicPeriod"/>
            </a:pPr>
            <a:r>
              <a:rPr dirty="0" lang="en-US" sz="2400">
                <a:latin typeface="+mj-lt"/>
              </a:rPr>
              <a:t> Vérifiez votre formule</a:t>
            </a:r>
            <a:r>
              <a:rPr dirty="0" lang="en-US" sz="2400"/>
            </a:r>
          </a:p>
          <a:p txid="59a7e0b83b9d99daa347f0bf1c2df097">
            <a:pPr indent="-457200" marL="457200">
              <a:lnSpc>
                <a:spcPts val="3300"/>
              </a:lnSpc>
              <a:buClr>
                <a:srgbClr val="008CCF"/>
              </a:buClr>
              <a:buAutoNum type="arabicPeriod"/>
            </a:pPr>
            <a:r>
              <a:rPr dirty="0" lang="en-US" sz="2400"/>
              <a:t>Cliquez sur Enregistrer</a:t>
            </a:r>
            <a:r>
              <a:rPr dirty="0" lang="en-US" sz="2400">
                <a:latin typeface="+mj-lt"/>
              </a:rPr>
            </a:r>
          </a:p>
        </p:txBody>
      </p:sp>
      <p:sp>
        <p:nvSpPr>
          <p:cNvPr id="3" name="TextBox 2">
            <a:extLst>
              <a:ext uri="{FF2B5EF4-FFF2-40B4-BE49-F238E27FC236}">
                <a16:creationId xmlns:a16="http://schemas.microsoft.com/office/drawing/2014/main" id="{6EF14607-F41A-828E-4516-23CBD380D7AC}"/>
              </a:ext>
            </a:extLst>
          </p:cNvPr>
          <p:cNvSpPr txBox="1"/>
          <p:nvPr/>
        </p:nvSpPr>
        <p:spPr>
          <a:xfrm>
            <a:off x="2011680" y="1493520"/>
            <a:ext cx="7909560" cy="830997"/>
          </a:xfrm>
          <a:prstGeom prst="rect">
            <a:avLst/>
          </a:prstGeom>
          <a:noFill/>
        </p:spPr>
        <p:txBody>
          <a:bodyPr rtlCol="0" wrap="square">
            <a:spAutoFit/>
          </a:bodyPr>
          <a:lstStyle/>
          <a:p txid="43b8517cfaa64442966208f5457e60f2">
            <a:pPr algn="l">
              <a:buClr>
                <a:srgbClr val="008CCF"/>
              </a:buClr>
            </a:pPr>
            <a:r>
              <a:rPr dirty="0" lang="en-US" sz="2400"/>
              <a:t>Les indicateurs sont créés via l'application Maintenance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Click="0" advTm="24528" p14:dur="2000" spd="slow"/>
    </mc:Choice>
    <mc:Fallback xmlns="">
      <p:transition advClick="0" advTm="24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3" st="3"/>
                                            </p:txEl>
                                          </p:spTgt>
                                        </p:tgtEl>
                                        <p:attrNameLst>
                                          <p:attrName>style.visibility</p:attrName>
                                        </p:attrNameLst>
                                      </p:cBhvr>
                                      <p:to>
                                        <p:strVal val="visible"/>
                                      </p:to>
                                    </p:set>
                                    <p:animEffect filter="fade" transition="in">
                                      <p:cBhvr>
                                        <p:cTn dur="500" id="27"/>
                                        <p:tgtEl>
                                          <p:spTgt spid="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5">
                                            <p:txEl>
                                              <p:pRg end="4" st="4"/>
                                            </p:txEl>
                                          </p:spTgt>
                                        </p:tgtEl>
                                        <p:attrNameLst>
                                          <p:attrName>style.visibility</p:attrName>
                                        </p:attrNameLst>
                                      </p:cBhvr>
                                      <p:to>
                                        <p:strVal val="visible"/>
                                      </p:to>
                                    </p:set>
                                    <p:animEffect filter="fade" transition="in">
                                      <p:cBhvr>
                                        <p:cTn dur="500" id="32"/>
                                        <p:tgtEl>
                                          <p:spTgt spid="5">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sVb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xV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FW+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xV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7FW+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OxV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sVb5UlBOzImkAAABuAAAAHAAAAHVuaXZlcnNhbC9sb2NhbF9zZXR0aW5ncy54bWwNzDEOgzAMQNGdU1jeKe3WgcDGVpbSA1jERZEcG5GA4PZk+8PTb/szChy8pWDq8PV4IrDO5oMuDn/TUL8RUib1JKbsUA2h76pWbCb5cs4FJliFLt4mjiUyjxSLHHYRqOFTXv/AHpuuugFQSwMEFAACAAgA7VW+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7VW+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OxVvlQGoq6pcgYAACYZAAAdAAAAAAAAAAEAAAAAAOARAAB1bml2ZXJzYWwvY29tbW9uX21lc3NhZ2VzLmxuZ1BLAQIAABQAAgAIAOxVvlQVHmAbowAAAH8BAAAuAAAAAAAAAAEAAAAAAI0YAAB1bml2ZXJzYWwvcGxheWJhY2tfYW5kX25hdmlnYXRpb25fc2V0dGluZ3MueG1sUEsBAgAAFAACAAgA7FW+VFmBjoFRBAAA3BUAACcAAAAAAAAAAQAAAAAAfBkAAHVuaXZlcnNhbC9mbGFzaF9wdWJsaXNoaW5nX3NldHRpbmdzLnhtbFBLAQIAABQAAgAIAOxVvlSh04FOhgMAAOAMAAAhAAAAAAAAAAEAAAAAABIeAAB1bml2ZXJzYWwvZmxhc2hfc2tpbl9zZXR0aW5ncy54bWxQSwECAAAUAAIACADsVb5UkUoaz0wEAABmFQAAJgAAAAAAAAABAAAAAADXIQAAdW5pdmVyc2FsL2h0bWxfcHVibGlzaGluZ19zZXR0aW5ncy54bWxQSwECAAAUAAIACADsVb5U603iqcMBAACLBgAAIQAAAAAAAAABAAAAAABnJgAAdW5pdmVyc2FsL2h0bWxfc2tpbl9zZXR0aW5ncy5qc29uUEsBAgAAFAACAAgA7FW+VJQTsyJpAAAAbgAAABwAAAAAAAAAAQAAAAAAaSgAAHVuaXZlcnNhbC9sb2NhbF9zZXR0aW5ncy54bWxQSwECAAAUAAIACADtVb5UB/ApiUsTAABVMQAAFwAAAAAAAAAAAAAAAAAMKQAAdW5pdmVyc2FsL3VuaXZlcnNhbC5wbmdQSwECAAAUAAIACADtVb5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ULTRA_SCORM_COURCE_TITLE" val="6.1.3 Creating indicators"/>
  <p:tag name="ISPRING_PRESENTATION_TITLE" val="6.1.3 Creating indicators"/>
  <p:tag name="ISPRING_SCREEN_RECS_UPDATED" val="D:\DHIS2_Projects\DHIS2Fundamentals2.0\DHIS2Customization\iSpringVideos\6.1.3 Creating indicators - Part 1\6.1.3 Creating Indicators"/>
  <p:tag name="ISPRING_RESOURCE_FOLDER" val="D:\DHIS2_Projects\DHIS2Fundamentals2.0\DHIS2Customization\iSpringVideos\6.1.3 Creating indicators - Part 1\6.1.3 Creating Indicators"/>
  <p:tag name="ISPRING_PRESENTATION_PATH" val="D:\DHIS2_Projects\DHIS2Fundamentals2.0\DHIS2Customization\iSpringVideos\6.1.3 Creating indicators - Part 1\6.1.3 Creating Indicators.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73"/>
  <p:tag name="ISPRING_PRESENTATION_INFO_2" val="&lt;?xml version=&quot;1.0&quot; encoding=&quot;UTF-8&quot; standalone=&quot;no&quot; ?&gt;&#10;&lt;presentation2&gt;&#10;&#10;  &lt;slides&gt;&#10;    &lt;slide id=&quot;{C4F86086-B0BD-4DB8-90A2-D9440BEB81E8}&quot; pptId=&quot;299&quot;/&gt;&#10;    &lt;slide id=&quot;{B1A4EBF0-6057-40A4-AFA6-8BADB6A2477A}&quot; pptId=&quot;306&quot;/&gt;&#10;    &lt;slide id=&quot;{B04A87DD-E7E0-4D94-AD8A-6F9FDA022059}&quot; pptId=&quot;300&quot;/&gt;&#10;    &lt;slide id=&quot;{6DC7903C-09BF-4EE1-9C58-4A5CCDB13853}&quot; pptId=&quot;305&quot;/&gt;&#10;    &lt;slide id=&quot;{9EB9AEAA-3D2E-455E-9DA0-6218C4A6B3C9}&quot; pptId=&quot;307&quot;/&gt;&#10;    &lt;slide id=&quot;{50F3B199-DACA-4801-825D-B6456AD60B7F}&quot; pptId=&quot;303&quot;/&gt;&#10;    &lt;slide id=&quot;{2E1227DA-A7E2-4817-9B78-5D72624F3E43}&quot; pptId=&quot;304&quot;/&gt;&#10;    &lt;slide id=&quot;{621E1F89-76D9-45A7-BD15-EFBAFE58996D}&quot; pptId=&quot;272&quot;/&gt;&#10;  &lt;/slides&gt;&#10;&#10;  &lt;narration&gt;&#10;    &lt;audioTracks&gt;&#10;      &lt;audioTrack muted=&quot;false&quot; name=&quot;Intro&quot; resource=&quot;40df7c41&quot; slideId=&quot;{C4F86086-B0BD-4DB8-90A2-D9440BEB81E8}&quot; startTime=&quot;0&quot; stepIndex=&quot;0&quot; volume=&quot;1&quot;&gt;&#10;        &lt;audio channels=&quot;2&quot; format=&quot;fltp&quot; sampleRate=&quot;44100&quot;/&gt;&#10;      &lt;/audioTrack&gt;&#10;      &lt;audioTrack muted=&quot;false&quot; name=&quot;outro&quot; resource=&quot;49f53956&quot; slideId=&quot;{621E1F89-76D9-45A7-BD15-EFBAFE58996D}&quot; startTime=&quot;0&quot; stepIndex=&quot;0&quot; volume=&quot;1&quot;&gt;&#10;        &lt;audio channels=&quot;2&quot; format=&quot;fltp&quot; sampleRate=&quot;44100&quot;/&gt;&#10;      &lt;/audioTrack&gt;&#10;      &lt;audioTrack muted=&quot;false&quot; name=&quot;Slide 2&quot; resource=&quot;80b2142f&quot; slideId=&quot;{B1A4EBF0-6057-40A4-AFA6-8BADB6A2477A}&quot; startTime=&quot;0&quot; stepIndex=&quot;0&quot; volume=&quot;1&quot;&gt;&#10;        &lt;audio channels=&quot;2&quot; format=&quot;fltp&quot; sampleRate=&quot;48000&quot;/&gt;&#10;      &lt;/audioTrack&gt;&#10;      &lt;audioTrack muted=&quot;false&quot; name=&quot;Slide 3&quot; resource=&quot;97d6a71f&quot; slideId=&quot;{B04A87DD-E7E0-4D94-AD8A-6F9FDA022059}&quot; startTime=&quot;0&quot; stepIndex=&quot;0&quot; volume=&quot;1&quot;&gt;&#10;        &lt;audio channels=&quot;2&quot; format=&quot;fltp&quot; sampleRate=&quot;48000&quot;/&gt;&#10;      &lt;/audioTrack&gt;&#10;      &lt;audioTrack muted=&quot;false&quot; name=&quot;Slide 4&quot; resource=&quot;b662577d&quot; slideId=&quot;{6DC7903C-09BF-4EE1-9C58-4A5CCDB13853}&quot; startTime=&quot;0&quot; stepIndex=&quot;0&quot; volume=&quot;1&quot;&gt;&#10;        &lt;audio channels=&quot;2&quot; format=&quot;fltp&quot; sampleRate=&quot;48000&quot;/&gt;&#10;      &lt;/audioTrack&gt;&#10;      &lt;audioTrack muted=&quot;false&quot; name=&quot;Slide 5&quot; resource=&quot;86f93420&quot; slideId=&quot;{9EB9AEAA-3D2E-455E-9DA0-6218C4A6B3C9}&quot; startTime=&quot;0&quot; stepIndex=&quot;0&quot; volume=&quot;1&quot;&gt;&#10;        &lt;audio channels=&quot;2&quot; format=&quot;fltp&quot; sampleRate=&quot;48000&quot;/&gt;&#10;      &lt;/audioTrack&gt;&#10;      &lt;audioTrack muted=&quot;false&quot; name=&quot;Slide 7&quot; resource=&quot;5a4f2c35&quot; slideId=&quot;{2E1227DA-A7E2-4817-9B78-5D72624F3E43}&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6.1.3 Creating indicators&quot;,&quot;onlineDestinationFolderId&quot;:&quot;96a9e516-dff5-11ec-b951-36ef03ae4bda&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4F86086-B0BD-4DB8-90A2-D9440BEB81E8}"/>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14.232"/>
  <p:tag name="TIMING" val="|2.258"/>
  <p:tag name="ISPRING_SLIDE_ID_2" val="{B1A4EBF0-6057-40A4-AFA6-8BADB6A2477A}"/>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6.144"/>
  <p:tag name="TIMING" val="|2.404"/>
  <p:tag name="ISPRING_SLIDE_ID_2" val="{B04A87DD-E7E0-4D94-AD8A-6F9FDA022059}"/>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BD76BC6-0152-4CF1-8FB1-C84477E7547A}:305"/>
  <p:tag name="GENSWF_ADVANCE_TIME" val="14.232"/>
  <p:tag name="TIMING" val="|4.549|2.362|2.828"/>
  <p:tag name="ISPRING_SLIDE_ID_2" val="{6DC7903C-09BF-4EE1-9C58-4A5CCDB1385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80A68BE-086C-43FE-BEA3-5E5C9BEA5F67}:307"/>
  <p:tag name="GENSWF_ADVANCE_TIME" val="19.128"/>
  <p:tag name="TIMING" val="|9.206|1.982|2.158"/>
  <p:tag name="ISPRING_SLIDE_ID_2" val="{9EB9AEAA-3D2E-455E-9DA0-6218C4A6B3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ISPRING_SLIDE_ID_2" val="{50F3B199-DACA-4801-825D-B6456AD60B7F}"/>
  <p:tag name="GENSWF_ADVANCE_TIME" val="274.31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24.528"/>
  <p:tag name="TIMING" val="|1.936|5.155|3.791|4.624|5.021|2.108"/>
  <p:tag name="ISPRING_SLIDE_ID_2" val="{2E1227DA-A7E2-4817-9B78-5D72624F3E4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621E1F89-76D9-45A7-BD15-EFBAFE58996D}"/>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21335</TotalTime>
  <Words>964</Words>
  <Application>Microsoft Macintosh PowerPoint</Application>
  <PresentationFormat>Widescreen</PresentationFormat>
  <Paragraphs>62</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example</vt:lpstr>
      <vt:lpstr>RMNCAH example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6.1.3 Creating indicators</dc:title>
  <dc:subject>elearning</dc:subject>
  <dc:creator>Alejandra Avila</dc:creator>
  <cp:lastModifiedBy>Simona Sekerova</cp:lastModifiedBy>
  <cp:revision>738</cp:revision>
  <cp:lastPrinted>2021-06-09T13:32:46Z</cp:lastPrinted>
  <dcterms:created xsi:type="dcterms:W3CDTF">2021-02-03T12:41:27Z</dcterms:created>
  <dcterms:modified xsi:type="dcterms:W3CDTF">2023-04-18T08:14:49Z</dcterms:modified>
</cp:coreProperties>
</file>